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0.xml" ContentType="application/vnd.openxmlformats-officedocument.presentationml.tags+xml"/>
  <Override PartName="/ppt/notesSlides/notesSlide51.xml" ContentType="application/vnd.openxmlformats-officedocument.presentationml.notesSlide+xml"/>
  <Override PartName="/ppt/tags/tag11.xml" ContentType="application/vnd.openxmlformats-officedocument.presentationml.tags+xml"/>
  <Override PartName="/ppt/notesSlides/notesSlide52.xml" ContentType="application/vnd.openxmlformats-officedocument.presentationml.notesSlide+xml"/>
  <Override PartName="/ppt/tags/tag1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00" r:id="rId2"/>
  </p:sldMasterIdLst>
  <p:notesMasterIdLst>
    <p:notesMasterId r:id="rId81"/>
  </p:notesMasterIdLst>
  <p:handoutMasterIdLst>
    <p:handoutMasterId r:id="rId82"/>
  </p:handoutMasterIdLst>
  <p:sldIdLst>
    <p:sldId id="479" r:id="rId3"/>
    <p:sldId id="490" r:id="rId4"/>
    <p:sldId id="493" r:id="rId5"/>
    <p:sldId id="491" r:id="rId6"/>
    <p:sldId id="482" r:id="rId7"/>
    <p:sldId id="483" r:id="rId8"/>
    <p:sldId id="486" r:id="rId9"/>
    <p:sldId id="485" r:id="rId10"/>
    <p:sldId id="488" r:id="rId11"/>
    <p:sldId id="489" r:id="rId12"/>
    <p:sldId id="495" r:id="rId13"/>
    <p:sldId id="497" r:id="rId14"/>
    <p:sldId id="487" r:id="rId15"/>
    <p:sldId id="494" r:id="rId16"/>
    <p:sldId id="498" r:id="rId17"/>
    <p:sldId id="481" r:id="rId18"/>
    <p:sldId id="496" r:id="rId19"/>
    <p:sldId id="403" r:id="rId20"/>
    <p:sldId id="473" r:id="rId21"/>
    <p:sldId id="477" r:id="rId22"/>
    <p:sldId id="405" r:id="rId23"/>
    <p:sldId id="406" r:id="rId24"/>
    <p:sldId id="372" r:id="rId25"/>
    <p:sldId id="373" r:id="rId26"/>
    <p:sldId id="378" r:id="rId27"/>
    <p:sldId id="478" r:id="rId28"/>
    <p:sldId id="399" r:id="rId29"/>
    <p:sldId id="484" r:id="rId30"/>
    <p:sldId id="470" r:id="rId31"/>
    <p:sldId id="474" r:id="rId32"/>
    <p:sldId id="467" r:id="rId33"/>
    <p:sldId id="425" r:id="rId34"/>
    <p:sldId id="440" r:id="rId35"/>
    <p:sldId id="442" r:id="rId36"/>
    <p:sldId id="441" r:id="rId37"/>
    <p:sldId id="444" r:id="rId38"/>
    <p:sldId id="443" r:id="rId39"/>
    <p:sldId id="445" r:id="rId40"/>
    <p:sldId id="480" r:id="rId41"/>
    <p:sldId id="447" r:id="rId42"/>
    <p:sldId id="448" r:id="rId43"/>
    <p:sldId id="449" r:id="rId44"/>
    <p:sldId id="450" r:id="rId45"/>
    <p:sldId id="458" r:id="rId46"/>
    <p:sldId id="457" r:id="rId47"/>
    <p:sldId id="459" r:id="rId48"/>
    <p:sldId id="460" r:id="rId49"/>
    <p:sldId id="451" r:id="rId50"/>
    <p:sldId id="452" r:id="rId51"/>
    <p:sldId id="453" r:id="rId52"/>
    <p:sldId id="454" r:id="rId53"/>
    <p:sldId id="455" r:id="rId54"/>
    <p:sldId id="456" r:id="rId55"/>
    <p:sldId id="461" r:id="rId56"/>
    <p:sldId id="462" r:id="rId57"/>
    <p:sldId id="463" r:id="rId58"/>
    <p:sldId id="409" r:id="rId59"/>
    <p:sldId id="343" r:id="rId60"/>
    <p:sldId id="368" r:id="rId61"/>
    <p:sldId id="394" r:id="rId62"/>
    <p:sldId id="466" r:id="rId63"/>
    <p:sldId id="464" r:id="rId64"/>
    <p:sldId id="383" r:id="rId65"/>
    <p:sldId id="385" r:id="rId66"/>
    <p:sldId id="407" r:id="rId67"/>
    <p:sldId id="468" r:id="rId68"/>
    <p:sldId id="438" r:id="rId69"/>
    <p:sldId id="469" r:id="rId70"/>
    <p:sldId id="426" r:id="rId71"/>
    <p:sldId id="428" r:id="rId72"/>
    <p:sldId id="430" r:id="rId73"/>
    <p:sldId id="431" r:id="rId74"/>
    <p:sldId id="437" r:id="rId75"/>
    <p:sldId id="435" r:id="rId76"/>
    <p:sldId id="427" r:id="rId77"/>
    <p:sldId id="429" r:id="rId78"/>
    <p:sldId id="391" r:id="rId79"/>
    <p:sldId id="364" r:id="rId80"/>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3"/>
            <p14:sldId id="491"/>
            <p14:sldId id="482"/>
            <p14:sldId id="483"/>
            <p14:sldId id="486"/>
            <p14:sldId id="485"/>
            <p14:sldId id="488"/>
            <p14:sldId id="489"/>
            <p14:sldId id="495"/>
            <p14:sldId id="497"/>
            <p14:sldId id="487"/>
            <p14:sldId id="494"/>
            <p14:sldId id="498"/>
            <p14:sldId id="481"/>
            <p14:sldId id="496"/>
            <p14:sldId id="403"/>
            <p14:sldId id="473"/>
            <p14:sldId id="477"/>
            <p14:sldId id="405"/>
            <p14:sldId id="406"/>
            <p14:sldId id="372"/>
            <p14:sldId id="373"/>
            <p14:sldId id="378"/>
            <p14:sldId id="478"/>
            <p14:sldId id="399"/>
            <p14:sldId id="484"/>
            <p14:sldId id="470"/>
            <p14:sldId id="474"/>
            <p14:sldId id="467"/>
            <p14:sldId id="425"/>
            <p14:sldId id="440"/>
            <p14:sldId id="442"/>
            <p14:sldId id="441"/>
            <p14:sldId id="444"/>
            <p14:sldId id="443"/>
            <p14:sldId id="445"/>
            <p14:sldId id="480"/>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66"/>
            <p14:sldId id="464"/>
            <p14:sldId id="383"/>
            <p14:sldId id="385"/>
            <p14:sldId id="407"/>
            <p14:sldId id="468"/>
            <p14:sldId id="438"/>
            <p14:sldId id="469"/>
            <p14:sldId id="426"/>
            <p14:sldId id="428"/>
            <p14:sldId id="430"/>
            <p14:sldId id="431"/>
            <p14:sldId id="437"/>
            <p14:sldId id="435"/>
            <p14:sldId id="427"/>
            <p14:sldId id="429"/>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1F4"/>
    <a:srgbClr val="1A4F68"/>
    <a:srgbClr val="0C4360"/>
    <a:srgbClr val="FF671F"/>
    <a:srgbClr val="E52C10"/>
    <a:srgbClr val="0074AF"/>
    <a:srgbClr val="FCCDB6"/>
    <a:srgbClr val="D9D9D9"/>
    <a:srgbClr val="004568"/>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B23A2-4617-4CF8-BA05-79DAF55C1C0D}" v="23" dt="2022-01-25T21:38:36.553"/>
    <p1510:client id="{324203F8-8F35-44F1-A69C-8998646C7F36}" v="103" dt="2022-01-25T19:08:26.718"/>
    <p1510:client id="{DADECB3C-4852-4103-9547-9D78AD96A763}" v="233" dt="2022-01-26T18:43:46.519"/>
    <p1510:client id="{E2F32E7F-E3C7-4FE1-835E-638E1C9038D8}" v="9" dt="2022-01-25T18:58:1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3079" autoAdjust="0"/>
  </p:normalViewPr>
  <p:slideViewPr>
    <p:cSldViewPr snapToGrid="0">
      <p:cViewPr varScale="1">
        <p:scale>
          <a:sx n="95" d="100"/>
          <a:sy n="95" d="100"/>
        </p:scale>
        <p:origin x="1140" y="72"/>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dirty="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dirty="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dirty="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dirty="0">
              <a:effectLst/>
            </a:rPr>
            <a:t>Hosting plans range from freemium to $15,000/month</a:t>
          </a:r>
          <a:endParaRPr lang="en-US" sz="1800" dirty="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dirty="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dirty="0">
              <a:effectLst/>
            </a:rPr>
            <a:t>Hosting plans range from freemium to $15,000/month</a:t>
          </a:r>
          <a:endParaRPr lang="en-US" sz="1800" kern="1200" dirty="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1/26/2022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1/26/2022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20</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21</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29</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30</a:t>
            </a:fld>
            <a:endParaRPr lang="en-US"/>
          </a:p>
        </p:txBody>
      </p:sp>
    </p:spTree>
    <p:extLst>
      <p:ext uri="{BB962C8B-B14F-4D97-AF65-F5344CB8AC3E}">
        <p14:creationId xmlns:p14="http://schemas.microsoft.com/office/powerpoint/2010/main" val="667090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31</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1245928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44</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45</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46</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47</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48</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49</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50</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51</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52</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53</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55</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56</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57</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58</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59</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60</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61</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62</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63</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64</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65</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66</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67</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71</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72</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75</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77</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on every medication, food, and nutritional supplement showing the change from baseline for </a:t>
            </a:r>
            <a:r>
              <a:rPr lang="en-US" dirty="0" err="1"/>
              <a:t>symtoms</a:t>
            </a:r>
            <a:r>
              <a:rPr lang="en-US" dirty="0"/>
              <a:t> or disease risk and providing a cost-benefit analysis weighing personal health risk/</a:t>
            </a:r>
            <a:r>
              <a:rPr lang="en-US" dirty="0" err="1"/>
              <a:t>benfit</a:t>
            </a:r>
            <a:r>
              <a:rPr lang="en-US" dirty="0"/>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3470957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7151902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41139093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59228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34808069"/>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119406438"/>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191935894"/>
      </p:ext>
    </p:extLst>
  </p:cSld>
  <p:clrMapOvr>
    <a:masterClrMapping/>
  </p:clrMapOvr>
  <p:hf hdr="0" dt="0"/>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4425509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1733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861473928"/>
      </p:ext>
    </p:extLst>
  </p:cSld>
  <p:clrMapOvr>
    <a:masterClrMapping/>
  </p:clrMapOvr>
  <p:hf hdr="0" dt="0"/>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46465758"/>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58337802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8832029"/>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2913441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3.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3677" r:id="rId14"/>
    <p:sldLayoutId id="2147483679" r:id="rId15"/>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366558166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07/relationships/hdphoto" Target="../media/hdphoto3.wdp"/><Relationship Id="rId3" Type="http://schemas.openxmlformats.org/officeDocument/2006/relationships/notesSlide" Target="../notesSlides/notesSlide8.xml"/><Relationship Id="rId21" Type="http://schemas.openxmlformats.org/officeDocument/2006/relationships/image" Target="../media/image5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7.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1.xml"/><Relationship Id="rId6" Type="http://schemas.openxmlformats.org/officeDocument/2006/relationships/image" Target="../media/image39.png"/><Relationship Id="rId11" Type="http://schemas.openxmlformats.org/officeDocument/2006/relationships/image" Target="../media/image44.jpeg"/><Relationship Id="rId24" Type="http://schemas.openxmlformats.org/officeDocument/2006/relationships/image" Target="../media/image56.jpe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5.png"/><Relationship Id="rId10" Type="http://schemas.openxmlformats.org/officeDocument/2006/relationships/image" Target="../media/image43.gif"/><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microsoft.com/office/2007/relationships/hdphoto" Target="../media/hdphoto3.wdp"/><Relationship Id="rId3" Type="http://schemas.openxmlformats.org/officeDocument/2006/relationships/notesSlide" Target="../notesSlides/notesSlide10.xml"/><Relationship Id="rId21" Type="http://schemas.openxmlformats.org/officeDocument/2006/relationships/image" Target="../media/image53.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2.xml"/><Relationship Id="rId6" Type="http://schemas.openxmlformats.org/officeDocument/2006/relationships/image" Target="../media/image39.png"/><Relationship Id="rId11" Type="http://schemas.openxmlformats.org/officeDocument/2006/relationships/image" Target="../media/image44.jpeg"/><Relationship Id="rId24" Type="http://schemas.openxmlformats.org/officeDocument/2006/relationships/image" Target="../media/image56.jpe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5.png"/><Relationship Id="rId10" Type="http://schemas.openxmlformats.org/officeDocument/2006/relationships/image" Target="../media/image43.gif"/><Relationship Id="rId19"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audio" Target="../media/media1.m4a"/><Relationship Id="rId7" Type="http://schemas.openxmlformats.org/officeDocument/2006/relationships/image" Target="../media/image75.png"/><Relationship Id="rId2" Type="http://schemas.microsoft.com/office/2007/relationships/media" Target="../media/media1.m4a"/><Relationship Id="rId1" Type="http://schemas.openxmlformats.org/officeDocument/2006/relationships/tags" Target="../tags/tag4.xml"/><Relationship Id="rId6" Type="http://schemas.openxmlformats.org/officeDocument/2006/relationships/image" Target="../media/image74.png"/><Relationship Id="rId5" Type="http://schemas.openxmlformats.org/officeDocument/2006/relationships/notesSlide" Target="../notesSlides/notesSlide15.xml"/><Relationship Id="rId4" Type="http://schemas.openxmlformats.org/officeDocument/2006/relationships/slideLayout" Target="../slideLayouts/slideLayout12.xml"/><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7.png"/><Relationship Id="rId3" Type="http://schemas.openxmlformats.org/officeDocument/2006/relationships/notesSlide" Target="../notesSlides/notesSlide17.xml"/><Relationship Id="rId7" Type="http://schemas.microsoft.com/office/2007/relationships/hdphoto" Target="../media/hdphoto3.wdp"/><Relationship Id="rId12"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50.png"/><Relationship Id="rId11" Type="http://schemas.openxmlformats.org/officeDocument/2006/relationships/image" Target="../media/image41.png"/><Relationship Id="rId5" Type="http://schemas.openxmlformats.org/officeDocument/2006/relationships/image" Target="../media/image84.png"/><Relationship Id="rId10"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0.png"/><Relationship Id="rId3" Type="http://schemas.openxmlformats.org/officeDocument/2006/relationships/notesSlide" Target="../notesSlides/notesSlide18.xml"/><Relationship Id="rId7" Type="http://schemas.openxmlformats.org/officeDocument/2006/relationships/image" Target="../media/image37.png"/><Relationship Id="rId12" Type="http://schemas.openxmlformats.org/officeDocument/2006/relationships/image" Target="../media/image86.png"/><Relationship Id="rId2" Type="http://schemas.openxmlformats.org/officeDocument/2006/relationships/slideLayout" Target="../slideLayouts/slideLayout12.xml"/><Relationship Id="rId16" Type="http://schemas.openxmlformats.org/officeDocument/2006/relationships/image" Target="../media/image77.png"/><Relationship Id="rId1" Type="http://schemas.openxmlformats.org/officeDocument/2006/relationships/tags" Target="../tags/tag6.xml"/><Relationship Id="rId6" Type="http://schemas.openxmlformats.org/officeDocument/2006/relationships/image" Target="../media/image84.png"/><Relationship Id="rId11" Type="http://schemas.openxmlformats.org/officeDocument/2006/relationships/image" Target="../media/image39.png"/><Relationship Id="rId5" Type="http://schemas.openxmlformats.org/officeDocument/2006/relationships/image" Target="../media/image51.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85.jpeg"/><Relationship Id="rId9" Type="http://schemas.microsoft.com/office/2007/relationships/hdphoto" Target="../media/hdphoto3.wdp"/><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44.xml"/><Relationship Id="rId16"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59.png"/><Relationship Id="rId7"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09.png"/><Relationship Id="rId10" Type="http://schemas.openxmlformats.org/officeDocument/2006/relationships/image" Target="../media/image122.png"/><Relationship Id="rId4" Type="http://schemas.openxmlformats.org/officeDocument/2006/relationships/image" Target="../media/image108.png"/><Relationship Id="rId9"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59.png"/><Relationship Id="rId7"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audio" Target="../media/media1.m4a"/><Relationship Id="rId7" Type="http://schemas.openxmlformats.org/officeDocument/2006/relationships/image" Target="../media/image75.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74.png"/><Relationship Id="rId5" Type="http://schemas.openxmlformats.org/officeDocument/2006/relationships/notesSlide" Target="../notesSlides/notesSlide48.xml"/><Relationship Id="rId4"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audio" Target="../media/media1.m4a"/><Relationship Id="rId7" Type="http://schemas.openxmlformats.org/officeDocument/2006/relationships/image" Target="../media/image131.png"/><Relationship Id="rId2" Type="http://schemas.microsoft.com/office/2007/relationships/media" Target="../media/media1.m4a"/><Relationship Id="rId1" Type="http://schemas.openxmlformats.org/officeDocument/2006/relationships/tags" Target="../tags/tag9.xml"/><Relationship Id="rId6" Type="http://schemas.openxmlformats.org/officeDocument/2006/relationships/image" Target="../media/image130.png"/><Relationship Id="rId5" Type="http://schemas.openxmlformats.org/officeDocument/2006/relationships/notesSlide" Target="../notesSlides/notesSlide49.xml"/><Relationship Id="rId4"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6.png"/><Relationship Id="rId18" Type="http://schemas.openxmlformats.org/officeDocument/2006/relationships/image" Target="../media/image40.png"/><Relationship Id="rId3" Type="http://schemas.openxmlformats.org/officeDocument/2006/relationships/notesSlide" Target="../notesSlides/notesSlide51.xml"/><Relationship Id="rId21" Type="http://schemas.openxmlformats.org/officeDocument/2006/relationships/image" Target="../media/image77.png"/><Relationship Id="rId7" Type="http://schemas.openxmlformats.org/officeDocument/2006/relationships/image" Target="../media/image84.png"/><Relationship Id="rId12" Type="http://schemas.openxmlformats.org/officeDocument/2006/relationships/image" Target="../media/image39.png"/><Relationship Id="rId17" Type="http://schemas.openxmlformats.org/officeDocument/2006/relationships/image" Target="../media/image48.png"/><Relationship Id="rId2" Type="http://schemas.openxmlformats.org/officeDocument/2006/relationships/slideLayout" Target="../slideLayouts/slideLayout12.xml"/><Relationship Id="rId16" Type="http://schemas.openxmlformats.org/officeDocument/2006/relationships/image" Target="../media/image47.png"/><Relationship Id="rId20" Type="http://schemas.openxmlformats.org/officeDocument/2006/relationships/image" Target="../media/image42.png"/><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38.png"/><Relationship Id="rId5" Type="http://schemas.openxmlformats.org/officeDocument/2006/relationships/image" Target="../media/image85.jpeg"/><Relationship Id="rId15" Type="http://schemas.openxmlformats.org/officeDocument/2006/relationships/image" Target="../media/image46.png"/><Relationship Id="rId10" Type="http://schemas.microsoft.com/office/2007/relationships/hdphoto" Target="../media/hdphoto3.wdp"/><Relationship Id="rId19" Type="http://schemas.openxmlformats.org/officeDocument/2006/relationships/image" Target="../media/image41.png"/><Relationship Id="rId4" Type="http://schemas.openxmlformats.org/officeDocument/2006/relationships/image" Target="../media/image87.png"/><Relationship Id="rId9" Type="http://schemas.openxmlformats.org/officeDocument/2006/relationships/image" Target="../media/image50.png"/><Relationship Id="rId14" Type="http://schemas.openxmlformats.org/officeDocument/2006/relationships/image" Target="../media/image45.png"/></Relationships>
</file>

<file path=ppt/slides/_rels/slide6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52.xml"/><Relationship Id="rId7" Type="http://schemas.openxmlformats.org/officeDocument/2006/relationships/image" Target="../media/image134.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84.png"/><Relationship Id="rId9" Type="http://schemas.openxmlformats.org/officeDocument/2006/relationships/image" Target="../media/image136.png"/></Relationships>
</file>

<file path=ppt/slides/_rels/slide6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microsoft.com/office/2007/relationships/hdphoto" Target="../media/hdphoto3.wdp"/><Relationship Id="rId3" Type="http://schemas.openxmlformats.org/officeDocument/2006/relationships/notesSlide" Target="../notesSlides/notesSlide53.xml"/><Relationship Id="rId21" Type="http://schemas.openxmlformats.org/officeDocument/2006/relationships/image" Target="../media/image53.png"/><Relationship Id="rId7" Type="http://schemas.openxmlformats.org/officeDocument/2006/relationships/image" Target="../media/image48.png"/><Relationship Id="rId12" Type="http://schemas.openxmlformats.org/officeDocument/2006/relationships/image" Target="../media/image41.png"/><Relationship Id="rId17"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49.png"/><Relationship Id="rId20" Type="http://schemas.openxmlformats.org/officeDocument/2006/relationships/image" Target="../media/image52.jpeg"/><Relationship Id="rId1" Type="http://schemas.openxmlformats.org/officeDocument/2006/relationships/tags" Target="../tags/tag1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46.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3.g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dirty="0">
                <a:ln w="0"/>
                <a:solidFill>
                  <a:srgbClr val="FF671F"/>
                </a:solidFill>
                <a:latin typeface="Abadi Extra Light" panose="020B0604020202020204" pitchFamily="34" charset="0"/>
              </a:rPr>
              <a:t>An </a:t>
            </a:r>
            <a:r>
              <a:rPr lang="en-US" sz="6600" dirty="0">
                <a:ln w="0"/>
                <a:solidFill>
                  <a:srgbClr val="FF671F"/>
                </a:solidFill>
                <a:latin typeface="Abadi Extra Light" panose="020B0604020202020204" pitchFamily="34" charset="0"/>
              </a:rPr>
              <a:t>O</a:t>
            </a:r>
            <a:r>
              <a:rPr lang="en-US" sz="6600" b="0" cap="none" spc="0" dirty="0">
                <a:ln w="0"/>
                <a:solidFill>
                  <a:srgbClr val="FF671F"/>
                </a:solidFill>
                <a:latin typeface="Abadi Extra Light" panose="020B0604020202020204" pitchFamily="34" charset="0"/>
              </a:rPr>
              <a:t>pen-Source </a:t>
            </a:r>
            <a:r>
              <a:rPr lang="en-US" sz="6600" dirty="0">
                <a:ln w="0"/>
                <a:solidFill>
                  <a:srgbClr val="FF671F"/>
                </a:solidFill>
                <a:latin typeface="Abadi Extra Light"/>
              </a:rPr>
              <a:t>Collaborative</a:t>
            </a:r>
          </a:p>
          <a:p>
            <a:pPr algn="ctr"/>
            <a:r>
              <a:rPr lang="en-US" sz="6600" b="0" cap="none" spc="0" dirty="0">
                <a:ln w="0"/>
                <a:solidFill>
                  <a:srgbClr val="FF671F"/>
                </a:solidFill>
                <a:latin typeface="Abadi Extra Light"/>
              </a:rPr>
              <a:t>Framework</a:t>
            </a:r>
            <a:r>
              <a:rPr lang="en-US" sz="6600" b="0" cap="none" spc="0" dirty="0">
                <a:ln w="0"/>
                <a:solidFill>
                  <a:srgbClr val="FF671F"/>
                </a:solidFill>
                <a:latin typeface="Abadi Extra Light" panose="020B0604020202020204" pitchFamily="34" charset="0"/>
              </a:rPr>
              <a:t> for </a:t>
            </a:r>
            <a:r>
              <a:rPr lang="en-US" sz="6600" dirty="0">
                <a:ln w="0"/>
                <a:solidFill>
                  <a:srgbClr val="FF671F"/>
                </a:solidFill>
                <a:latin typeface="Abadi Extra Light"/>
              </a:rPr>
              <a:t>Digital Health </a:t>
            </a:r>
            <a:endParaRPr lang="en-US" sz="6600" b="0" cap="none" spc="0" dirty="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dirty="0">
                <a:ln w="0"/>
                <a:solidFill>
                  <a:schemeClr val="bg1"/>
                </a:solidFill>
                <a:latin typeface="Abadi Extra Light" panose="020B0204020104020204" pitchFamily="34" charset="0"/>
              </a:rPr>
              <a:t>How We Could Be </a:t>
            </a:r>
          </a:p>
          <a:p>
            <a:r>
              <a:rPr lang="en-US" sz="4800" b="0" cap="none" spc="0" dirty="0">
                <a:ln w="0"/>
                <a:solidFill>
                  <a:schemeClr val="bg1"/>
                </a:solidFill>
                <a:latin typeface="Abadi Extra Light" panose="020B0204020104020204" pitchFamily="34" charset="0"/>
              </a:rPr>
              <a:t>Spending that </a:t>
            </a:r>
          </a:p>
          <a:p>
            <a:r>
              <a:rPr lang="en-US" sz="4800" b="0" cap="none" spc="0" dirty="0">
                <a:ln w="0"/>
                <a:solidFill>
                  <a:schemeClr val="bg1"/>
                </a:solidFill>
                <a:latin typeface="Abadi Extra Light" panose="020B0204020104020204" pitchFamily="34" charset="0"/>
              </a:rPr>
              <a:t>$157 Billion</a:t>
            </a:r>
            <a:endParaRPr lang="en-US" sz="4400" b="0" cap="none" spc="0" dirty="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dirty="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dirty="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dirty="0">
                <a:solidFill>
                  <a:srgbClr val="0A0A0A"/>
                </a:solidFill>
                <a:effectLst/>
                <a:latin typeface="roboto" panose="02000000000000000000" pitchFamily="2" charset="0"/>
              </a:rPr>
              <a:t>Automattic (Wordpress.com)</a:t>
            </a:r>
            <a:endParaRPr lang="en-US" sz="3200" b="1" i="0" u="sng" dirty="0">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dirty="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dirty="0">
                <a:effectLst/>
              </a:rPr>
              <a:t>There are more than 59,000 WordPress plugins</a:t>
            </a:r>
            <a:endParaRPr lang="en-US" sz="3600" dirty="0"/>
          </a:p>
        </p:txBody>
      </p:sp>
    </p:spTree>
    <p:extLst>
      <p:ext uri="{BB962C8B-B14F-4D97-AF65-F5344CB8AC3E}">
        <p14:creationId xmlns:p14="http://schemas.microsoft.com/office/powerpoint/2010/main" val="2572659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2">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dirty="0">
                <a:latin typeface="Abadi" panose="020B0604020104020204" pitchFamily="34" charset="0"/>
              </a:rPr>
              <a:t>How to Incentivize Collaboration </a:t>
            </a:r>
          </a:p>
          <a:p>
            <a:pPr algn="ctr"/>
            <a:r>
              <a:rPr lang="en-US" sz="4000" dirty="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Rockwell" panose="02060603020205020403"/>
                <a:ea typeface="+mn-ea"/>
                <a:cs typeface="+mn-cs"/>
              </a:rPr>
              <a:t>Grants</a:t>
            </a:r>
          </a:p>
        </p:txBody>
      </p:sp>
      <p:pic>
        <p:nvPicPr>
          <p:cNvPr id="79" name="Picture 2" descr="Anthem Blue Cross &amp; Blue Shield Quotes - Hyers &amp; Associates">
            <a:extLst>
              <a:ext uri="{FF2B5EF4-FFF2-40B4-BE49-F238E27FC236}">
                <a16:creationId xmlns:a16="http://schemas.microsoft.com/office/drawing/2014/main" id="{BCD11128-EA66-40DA-94E7-B2C6A33F39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10539699" y="5421960"/>
            <a:ext cx="455706" cy="258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59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WordPress.com vs WordPress.org, featured image">
            <a:extLst>
              <a:ext uri="{FF2B5EF4-FFF2-40B4-BE49-F238E27FC236}">
                <a16:creationId xmlns:a16="http://schemas.microsoft.com/office/drawing/2014/main" id="{24B533DE-90A5-4108-B817-CD6082801F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DC28A9-11F5-4FD9-8DF6-C85FB569C89A}"/>
              </a:ext>
            </a:extLst>
          </p:cNvPr>
          <p:cNvSpPr txBox="1"/>
          <p:nvPr/>
        </p:nvSpPr>
        <p:spPr>
          <a:xfrm>
            <a:off x="537688" y="97429"/>
            <a:ext cx="11113477" cy="707886"/>
          </a:xfrm>
          <a:prstGeom prst="rect">
            <a:avLst/>
          </a:prstGeom>
          <a:noFill/>
        </p:spPr>
        <p:txBody>
          <a:bodyPr wrap="square" rtlCol="0">
            <a:spAutoFit/>
          </a:bodyPr>
          <a:lstStyle/>
          <a:p>
            <a:pPr algn="ctr"/>
            <a:r>
              <a:rPr lang="en-US" sz="4000" dirty="0">
                <a:highlight>
                  <a:srgbClr val="FFF1F4"/>
                </a:highlight>
                <a:latin typeface="Abadi" panose="020B0604020104020204" pitchFamily="34" charset="0"/>
              </a:rPr>
              <a:t>An Open-Source Ecosystem Model of Success</a:t>
            </a:r>
          </a:p>
        </p:txBody>
      </p:sp>
      <p:sp>
        <p:nvSpPr>
          <p:cNvPr id="6" name="TextBox 5">
            <a:extLst>
              <a:ext uri="{FF2B5EF4-FFF2-40B4-BE49-F238E27FC236}">
                <a16:creationId xmlns:a16="http://schemas.microsoft.com/office/drawing/2014/main" id="{C8AED4EE-E3B5-4E82-9C1C-AF273DF3291A}"/>
              </a:ext>
            </a:extLst>
          </p:cNvPr>
          <p:cNvSpPr txBox="1"/>
          <p:nvPr/>
        </p:nvSpPr>
        <p:spPr>
          <a:xfrm>
            <a:off x="7342081" y="1118018"/>
            <a:ext cx="5298831" cy="523220"/>
          </a:xfrm>
          <a:prstGeom prst="rect">
            <a:avLst/>
          </a:prstGeom>
          <a:noFill/>
        </p:spPr>
        <p:txBody>
          <a:bodyPr wrap="square" rtlCol="0">
            <a:spAutoFit/>
          </a:bodyPr>
          <a:lstStyle/>
          <a:p>
            <a:pPr algn="l"/>
            <a:r>
              <a:rPr lang="en-US" sz="2800" b="1" i="0" u="sng" dirty="0">
                <a:solidFill>
                  <a:schemeClr val="bg1"/>
                </a:solidFill>
                <a:effectLst/>
                <a:latin typeface="roboto" panose="02000000000000000000" pitchFamily="2" charset="0"/>
              </a:rPr>
              <a:t>The WordPress Foundation</a:t>
            </a:r>
          </a:p>
        </p:txBody>
      </p:sp>
      <p:sp>
        <p:nvSpPr>
          <p:cNvPr id="7" name="TextBox 6">
            <a:extLst>
              <a:ext uri="{FF2B5EF4-FFF2-40B4-BE49-F238E27FC236}">
                <a16:creationId xmlns:a16="http://schemas.microsoft.com/office/drawing/2014/main" id="{E91E8552-B99C-4E3A-BB3C-A4957557F100}"/>
              </a:ext>
            </a:extLst>
          </p:cNvPr>
          <p:cNvSpPr txBox="1"/>
          <p:nvPr/>
        </p:nvSpPr>
        <p:spPr>
          <a:xfrm>
            <a:off x="1503907" y="1739419"/>
            <a:ext cx="3061396" cy="461665"/>
          </a:xfrm>
          <a:prstGeom prst="rect">
            <a:avLst/>
          </a:prstGeom>
          <a:noFill/>
        </p:spPr>
        <p:txBody>
          <a:bodyPr wrap="square" rtlCol="0">
            <a:spAutoFit/>
          </a:bodyPr>
          <a:lstStyle/>
          <a:p>
            <a:pPr algn="l"/>
            <a:r>
              <a:rPr lang="en-US" sz="2400" i="0" dirty="0">
                <a:solidFill>
                  <a:srgbClr val="1A4F68"/>
                </a:solidFill>
                <a:effectLst/>
                <a:latin typeface="roboto" panose="02000000000000000000" pitchFamily="2" charset="0"/>
              </a:rPr>
              <a:t>(Automattic, LLC)</a:t>
            </a:r>
            <a:endParaRPr lang="en-US" sz="2800" i="0" dirty="0">
              <a:solidFill>
                <a:srgbClr val="1A4F68"/>
              </a:solidFill>
              <a:effectLst/>
              <a:latin typeface="roboto" panose="02000000000000000000" pitchFamily="2" charset="0"/>
            </a:endParaRPr>
          </a:p>
        </p:txBody>
      </p:sp>
      <p:sp>
        <p:nvSpPr>
          <p:cNvPr id="8" name="TextBox 7">
            <a:extLst>
              <a:ext uri="{FF2B5EF4-FFF2-40B4-BE49-F238E27FC236}">
                <a16:creationId xmlns:a16="http://schemas.microsoft.com/office/drawing/2014/main" id="{0AD9FC06-E87F-4024-B817-77DE0EB4DE0D}"/>
              </a:ext>
            </a:extLst>
          </p:cNvPr>
          <p:cNvSpPr txBox="1"/>
          <p:nvPr/>
        </p:nvSpPr>
        <p:spPr>
          <a:xfrm>
            <a:off x="7208121" y="2004611"/>
            <a:ext cx="444304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Maintains the Core WordPress Publishing Platform</a:t>
            </a:r>
          </a:p>
          <a:p>
            <a:pPr marL="285750" indent="-285750">
              <a:buFont typeface="Arial" panose="020B0604020202020204" pitchFamily="34" charset="0"/>
              <a:buChar char="•"/>
            </a:pPr>
            <a:r>
              <a:rPr lang="en-US" sz="2400" dirty="0">
                <a:solidFill>
                  <a:schemeClr val="bg1"/>
                </a:solidFill>
              </a:rPr>
              <a:t>GPL Open-Source License</a:t>
            </a:r>
          </a:p>
          <a:p>
            <a:pPr marL="285750" indent="-285750">
              <a:buFont typeface="Arial" panose="020B0604020202020204" pitchFamily="34" charset="0"/>
              <a:buChar char="•"/>
            </a:pPr>
            <a:r>
              <a:rPr lang="en-US" sz="2400" dirty="0">
                <a:solidFill>
                  <a:schemeClr val="bg1"/>
                </a:solidFill>
              </a:rPr>
              <a:t>60% Market Share</a:t>
            </a:r>
          </a:p>
          <a:p>
            <a:pPr marL="285750" indent="-285750">
              <a:buFont typeface="Arial" panose="020B0604020202020204" pitchFamily="34" charset="0"/>
              <a:buChar char="•"/>
            </a:pPr>
            <a:r>
              <a:rPr lang="en-US" sz="2400" dirty="0">
                <a:solidFill>
                  <a:schemeClr val="bg1"/>
                </a:solidFill>
              </a:rPr>
              <a:t>Volunteer contributors make money by selling products and services based on WordPress</a:t>
            </a:r>
          </a:p>
          <a:p>
            <a:pPr marL="285750" indent="-285750">
              <a:buFont typeface="Arial" panose="020B0604020202020204" pitchFamily="34" charset="0"/>
              <a:buChar char="•"/>
            </a:pPr>
            <a:r>
              <a:rPr lang="en-US" sz="2400" dirty="0">
                <a:solidFill>
                  <a:schemeClr val="bg1"/>
                </a:solidFill>
              </a:rPr>
              <a:t>Non-profit</a:t>
            </a:r>
          </a:p>
        </p:txBody>
      </p:sp>
      <p:sp>
        <p:nvSpPr>
          <p:cNvPr id="10" name="TextBox 9">
            <a:extLst>
              <a:ext uri="{FF2B5EF4-FFF2-40B4-BE49-F238E27FC236}">
                <a16:creationId xmlns:a16="http://schemas.microsoft.com/office/drawing/2014/main" id="{DD32C088-87ED-4B33-9A6C-931055FA8AA1}"/>
              </a:ext>
            </a:extLst>
          </p:cNvPr>
          <p:cNvSpPr txBox="1"/>
          <p:nvPr/>
        </p:nvSpPr>
        <p:spPr>
          <a:xfrm>
            <a:off x="159200" y="2418117"/>
            <a:ext cx="4824680" cy="1569660"/>
          </a:xfrm>
          <a:prstGeom prst="rect">
            <a:avLst/>
          </a:prstGeom>
          <a:noFill/>
        </p:spPr>
        <p:txBody>
          <a:bodyPr wrap="square" rtlCol="0">
            <a:spAutoFit/>
          </a:bodyPr>
          <a:lstStyle/>
          <a:p>
            <a:pPr marL="457200" indent="-457200" algn="l">
              <a:buFont typeface="Arial" panose="020B0604020202020204" pitchFamily="34" charset="0"/>
              <a:buChar char="•"/>
            </a:pPr>
            <a:r>
              <a:rPr lang="en-US" sz="2400" i="0" dirty="0">
                <a:solidFill>
                  <a:srgbClr val="1A4F68"/>
                </a:solidFill>
                <a:effectLst/>
                <a:latin typeface="roboto" panose="02000000000000000000" pitchFamily="2" charset="0"/>
              </a:rPr>
              <a:t>SaaS Managed WordPress Hosting</a:t>
            </a:r>
          </a:p>
          <a:p>
            <a:pPr marL="457200" indent="-457200" algn="l">
              <a:buFont typeface="Arial" panose="020B0604020202020204" pitchFamily="34" charset="0"/>
              <a:buChar char="•"/>
            </a:pPr>
            <a:r>
              <a:rPr lang="en-US" sz="2400" b="0" i="0" dirty="0">
                <a:solidFill>
                  <a:srgbClr val="0A0A0A"/>
                </a:solidFill>
                <a:effectLst/>
                <a:latin typeface="roboto" panose="02000000000000000000" pitchFamily="2" charset="0"/>
              </a:rPr>
              <a:t>VIP hosting plan starts at $15,000 per month</a:t>
            </a:r>
            <a:endParaRPr lang="en-US" sz="2400" i="0" dirty="0">
              <a:solidFill>
                <a:srgbClr val="1A4F68"/>
              </a:solidFill>
              <a:effectLst/>
              <a:latin typeface="roboto" panose="02000000000000000000" pitchFamily="2" charset="0"/>
            </a:endParaRPr>
          </a:p>
        </p:txBody>
      </p:sp>
      <p:sp>
        <p:nvSpPr>
          <p:cNvPr id="2" name="TextBox 1">
            <a:extLst>
              <a:ext uri="{FF2B5EF4-FFF2-40B4-BE49-F238E27FC236}">
                <a16:creationId xmlns:a16="http://schemas.microsoft.com/office/drawing/2014/main" id="{B2D3E4BF-F284-4D02-9AEF-6A4088402495}"/>
              </a:ext>
            </a:extLst>
          </p:cNvPr>
          <p:cNvSpPr txBox="1"/>
          <p:nvPr/>
        </p:nvSpPr>
        <p:spPr>
          <a:xfrm>
            <a:off x="1607736" y="974690"/>
            <a:ext cx="3376144" cy="369332"/>
          </a:xfrm>
          <a:prstGeom prst="rect">
            <a:avLst/>
          </a:prstGeom>
          <a:noFill/>
        </p:spPr>
        <p:txBody>
          <a:bodyPr wrap="square" rtlCol="0">
            <a:spAutoFit/>
          </a:bodyPr>
          <a:lstStyle/>
          <a:p>
            <a:r>
              <a:rPr lang="en-US" dirty="0">
                <a:highlight>
                  <a:srgbClr val="FFF1F4"/>
                </a:highlight>
              </a:rPr>
              <a:t>WordPress.org</a:t>
            </a:r>
          </a:p>
        </p:txBody>
      </p:sp>
    </p:spTree>
    <p:extLst>
      <p:ext uri="{BB962C8B-B14F-4D97-AF65-F5344CB8AC3E}">
        <p14:creationId xmlns:p14="http://schemas.microsoft.com/office/powerpoint/2010/main" val="353876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232477" y="934030"/>
            <a:ext cx="9814888" cy="923330"/>
          </a:xfrm>
          <a:prstGeom prst="rect">
            <a:avLst/>
          </a:prstGeom>
        </p:spPr>
        <p:txBody>
          <a:bodyPr wrap="square" lIns="91440" tIns="45720" rIns="91440" bIns="45720" anchor="t">
            <a:spAutoFit/>
          </a:bodyPr>
          <a:lstStyle/>
          <a:p>
            <a:pPr algn="ctr"/>
            <a:r>
              <a:rPr lang="en" sz="5400" dirty="0">
                <a:solidFill>
                  <a:schemeClr val="bg1"/>
                </a:solidFill>
                <a:latin typeface="Nexa Light"/>
              </a:rPr>
              <a:t>CLOSED-SOURCE ALTERNATIVES</a:t>
            </a:r>
            <a:endParaRPr lang="en-US" dirty="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224159553"/>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dirty="0">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dirty="0">
                            <a:solidFill>
                              <a:srgbClr val="FFFFFF"/>
                            </a:solidFill>
                            <a:latin typeface="Calibri Light"/>
                            <a:ea typeface="News Cycle"/>
                            <a:cs typeface="News Cycle"/>
                            <a:sym typeface="News Cycle"/>
                          </a:rPr>
                          <a:t>Price</a:t>
                        </a:r>
                        <a:r>
                          <a:rPr lang="en-US" sz="1900" b="0" baseline="0" dirty="0">
                            <a:solidFill>
                              <a:srgbClr val="FFFFFF"/>
                            </a:solidFill>
                            <a:latin typeface="Calibri Light"/>
                            <a:ea typeface="News Cycle"/>
                            <a:cs typeface="News Cycle"/>
                            <a:sym typeface="News Cycle"/>
                          </a:rPr>
                          <a:t> per </a:t>
                        </a:r>
                        <a:r>
                          <a:rPr lang="en-US" sz="1900" b="0" dirty="0">
                            <a:solidFill>
                              <a:srgbClr val="FFFFFF"/>
                            </a:solidFill>
                            <a:latin typeface="Calibri Light"/>
                            <a:ea typeface="News Cycle"/>
                            <a:cs typeface="News Cycle"/>
                            <a:sym typeface="News Cycle"/>
                          </a:rPr>
                          <a:t>user </a:t>
                        </a:r>
                        <a:r>
                          <a:rPr lang="en-US" sz="1900" b="0" baseline="0" dirty="0">
                            <a:solidFill>
                              <a:srgbClr val="FFFFFF"/>
                            </a:solidFill>
                            <a:latin typeface="Calibri Light"/>
                            <a:ea typeface="News Cycle"/>
                            <a:cs typeface="News Cycle"/>
                            <a:sym typeface="News Cycle"/>
                          </a:rPr>
                          <a:t>per year</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Data</a:t>
                        </a:r>
                        <a:r>
                          <a:rPr lang="en-US" sz="1900" b="0" baseline="0" dirty="0">
                            <a:solidFill>
                              <a:srgbClr val="FFFFFF"/>
                            </a:solidFill>
                            <a:latin typeface="Calibri Light"/>
                            <a:ea typeface="News Cycle"/>
                            <a:cs typeface="News Cycle"/>
                            <a:sym typeface="News Cycle"/>
                          </a:rPr>
                          <a:t> Aggregation</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Open-Source</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Plugin</a:t>
                        </a:r>
                      </a:p>
                      <a:p>
                        <a:pPr lvl="0" algn="ctr" rtl="0">
                          <a:spcBef>
                            <a:spcPts val="0"/>
                          </a:spcBef>
                          <a:buNone/>
                        </a:pPr>
                        <a:r>
                          <a:rPr lang="en-US" sz="1900" b="0" dirty="0">
                            <a:solidFill>
                              <a:srgbClr val="FFFFFF"/>
                            </a:solidFill>
                            <a:latin typeface="Calibri Light"/>
                            <a:ea typeface="News Cycle"/>
                            <a:cs typeface="News Cycle"/>
                            <a:sym typeface="News Cycle"/>
                          </a:rPr>
                          <a:t>Marketplace</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dirty="0">
                            <a:solidFill>
                              <a:srgbClr val="FFFFFF"/>
                            </a:solidFill>
                            <a:latin typeface="Calibri Light"/>
                            <a:ea typeface="News Cycle"/>
                            <a:cs typeface="News Cycle"/>
                            <a:sym typeface="News Cycle"/>
                          </a:rPr>
                          <a:t>Research</a:t>
                        </a:r>
                        <a:r>
                          <a:rPr lang="en-US" sz="1900" b="0" baseline="0" dirty="0">
                            <a:solidFill>
                              <a:srgbClr val="FFFFFF"/>
                            </a:solidFill>
                            <a:latin typeface="Calibri Light"/>
                            <a:ea typeface="News Cycle"/>
                            <a:cs typeface="News Cycle"/>
                            <a:sym typeface="News Cycle"/>
                          </a:rPr>
                          <a:t> Platform</a:t>
                        </a:r>
                        <a:endParaRPr lang="en" sz="1900" b="0" dirty="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dirty="0">
                            <a:solidFill>
                              <a:srgbClr val="666666"/>
                            </a:solidFill>
                          </a:rPr>
                          <a:t>$5</a:t>
                        </a:r>
                        <a:endParaRPr lang="en" sz="2400" dirty="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dirty="0">
                            <a:solidFill>
                              <a:srgbClr val="666666"/>
                            </a:solidFill>
                          </a:rPr>
                          <a:t>$4</a:t>
                        </a:r>
                        <a:endParaRPr lang="en" sz="2400" dirty="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endParaRPr lang="en" sz="2400" dirty="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dirty="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dirty="0">
                            <a:latin typeface="Agency FB"/>
                          </a:rPr>
                          <a:t>CureDAO.com</a:t>
                        </a:r>
                        <a:endParaRPr b="1" spc="600" dirty="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dirty="0">
                            <a:solidFill>
                              <a:srgbClr val="666666"/>
                            </a:solidFill>
                          </a:rPr>
                          <a:t>$3</a:t>
                        </a:r>
                        <a:endParaRPr lang="en" sz="2400" dirty="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303"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3" y="2601350"/>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56630" y="2546839"/>
                <a:ext cx="786453" cy="646331"/>
              </a:xfrm>
              <a:prstGeom prst="rect">
                <a:avLst/>
              </a:prstGeom>
              <a:noFill/>
              <a:ln>
                <a:noFill/>
              </a:ln>
            </p:spPr>
            <p:txBody>
              <a:bodyPr wrap="square">
                <a:spAutoFit/>
              </a:bodyPr>
              <a:lstStyle/>
              <a:p>
                <a:r>
                  <a:rPr lang="en-US" sz="1200" dirty="0"/>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algn="ctr"/>
            <a:r>
              <a:rPr lang="en-US" sz="10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algn="ctr"/>
            <a:r>
              <a:rPr lang="en-US" sz="1400" dirty="0"/>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algn="ctr"/>
            <a:r>
              <a:rPr lang="en-US" sz="11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algn="ctr"/>
            <a:r>
              <a:rPr lang="en-US" sz="11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algn="ctr"/>
            <a:r>
              <a:rPr lang="en-US" sz="1400" b="1" dirty="0"/>
              <a:t>Developers and Contributors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solidFill>
                  <a:schemeClr val="tx1"/>
                </a:solidFill>
              </a:rPr>
              <a:t>Value Flow Chain</a:t>
            </a:r>
          </a:p>
          <a:p>
            <a:pPr algn="ctr"/>
            <a:r>
              <a:rPr lang="en-US" sz="2000" dirty="0">
                <a:solidFill>
                  <a:schemeClr val="tx1"/>
                </a:solidFill>
              </a:rPr>
              <a:t>How Stakeholder Will Gets More </a:t>
            </a:r>
          </a:p>
          <a:p>
            <a:pPr algn="ctr"/>
            <a:r>
              <a:rPr lang="en-US" sz="2000" dirty="0">
                <a:solidFill>
                  <a:schemeClr val="tx1"/>
                </a:solidFill>
              </a:rPr>
              <a:t>Than They Contribute to the Platform </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algn="ctr"/>
            <a:r>
              <a:rPr lang="en-US" sz="1400" b="1" dirty="0"/>
              <a:t>Government</a:t>
            </a:r>
            <a:endParaRPr lang="en-US" sz="1400" dirty="0"/>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algn="ctr"/>
            <a:r>
              <a:rPr lang="en-US" sz="1200" dirty="0"/>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algn="ctr"/>
            <a:r>
              <a:rPr lang="en-US" sz="800" dirty="0"/>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algn="ctr"/>
            <a:r>
              <a:rPr lang="en-US" sz="1200" dirty="0"/>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r>
              <a:rPr lang="en-US" sz="1600" dirty="0"/>
              <a:t>Grants</a:t>
            </a: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37A6D013-5198-43A5-A0A2-9F4ECB97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266" y="-98478"/>
            <a:ext cx="6185488" cy="11093224"/>
          </a:xfrm>
          <a:prstGeom prst="rect">
            <a:avLst/>
          </a:prstGeom>
        </p:spPr>
      </p:pic>
    </p:spTree>
    <p:extLst>
      <p:ext uri="{BB962C8B-B14F-4D97-AF65-F5344CB8AC3E}">
        <p14:creationId xmlns:p14="http://schemas.microsoft.com/office/powerpoint/2010/main" val="141779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154306" y="1976410"/>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8745856" y="1937582"/>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431595" y="94976"/>
            <a:ext cx="913724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badi Extra Light" panose="020B0204020104020204" pitchFamily="34" charset="0"/>
              </a:rPr>
              <a:t>Problem 1: Horizontal Stagnation</a:t>
            </a:r>
          </a:p>
        </p:txBody>
      </p:sp>
      <p:sp>
        <p:nvSpPr>
          <p:cNvPr id="10" name="TextBox 9">
            <a:extLst>
              <a:ext uri="{FF2B5EF4-FFF2-40B4-BE49-F238E27FC236}">
                <a16:creationId xmlns:a16="http://schemas.microsoft.com/office/drawing/2014/main" id="{EA117474-3F03-4BB4-AEBE-A2334B12686D}"/>
              </a:ext>
            </a:extLst>
          </p:cNvPr>
          <p:cNvSpPr txBox="1"/>
          <p:nvPr/>
        </p:nvSpPr>
        <p:spPr>
          <a:xfrm>
            <a:off x="539931" y="996939"/>
            <a:ext cx="10445932" cy="830997"/>
          </a:xfrm>
          <a:prstGeom prst="rect">
            <a:avLst/>
          </a:prstGeom>
          <a:noFill/>
        </p:spPr>
        <p:txBody>
          <a:bodyPr wrap="square" rtlCol="0">
            <a:spAutoFit/>
          </a:bodyPr>
          <a:lstStyle/>
          <a:p>
            <a:pPr algn="ctr"/>
            <a:r>
              <a:rPr lang="en-US" sz="2400" dirty="0">
                <a:latin typeface="Abadi Extra Light" panose="020B0204020104020204" pitchFamily="34" charset="0"/>
              </a:rPr>
              <a:t>We’re spending $157 billion paying over 350,000 programmers to implement the same core fundamental functionality.   </a:t>
            </a:r>
          </a:p>
        </p:txBody>
      </p:sp>
      <p:pic>
        <p:nvPicPr>
          <p:cNvPr id="14" name="Picture 4" descr="I&amp;#39;m working on a personal health dashboard, what wound your number one  feature be? : r/selfhosted">
            <a:extLst>
              <a:ext uri="{FF2B5EF4-FFF2-40B4-BE49-F238E27FC236}">
                <a16:creationId xmlns:a16="http://schemas.microsoft.com/office/drawing/2014/main" id="{A89D2E4D-1940-447A-A037-2C96F90A9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4783278"/>
            <a:ext cx="3683727" cy="20720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ersonal Health Dashboard by Vitalii Pylypets on Dribbble">
            <a:extLst>
              <a:ext uri="{FF2B5EF4-FFF2-40B4-BE49-F238E27FC236}">
                <a16:creationId xmlns:a16="http://schemas.microsoft.com/office/drawing/2014/main" id="{FEC5C384-2AB2-4D0F-A081-0095F4662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334" y="4812065"/>
            <a:ext cx="2601278" cy="19509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pple-health-app-ios8-dashboard | PHR4us: Personal Health Records for Us |  Health app, Apple health, Healthkit">
            <a:extLst>
              <a:ext uri="{FF2B5EF4-FFF2-40B4-BE49-F238E27FC236}">
                <a16:creationId xmlns:a16="http://schemas.microsoft.com/office/drawing/2014/main" id="{1E50E68B-4FAC-44A3-AC47-7A5E3B7C1E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227" y="4716697"/>
            <a:ext cx="2430847" cy="21386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AFFC0BB-E136-4474-BADF-5FF6FC9A181E}"/>
              </a:ext>
            </a:extLst>
          </p:cNvPr>
          <p:cNvSpPr txBox="1"/>
          <p:nvPr/>
        </p:nvSpPr>
        <p:spPr>
          <a:xfrm>
            <a:off x="235132" y="3645340"/>
            <a:ext cx="11646433" cy="830997"/>
          </a:xfrm>
          <a:prstGeom prst="rect">
            <a:avLst/>
          </a:prstGeom>
          <a:noFill/>
        </p:spPr>
        <p:txBody>
          <a:bodyPr wrap="square" rtlCol="0">
            <a:spAutoFit/>
          </a:bodyPr>
          <a:lstStyle/>
          <a:p>
            <a:pPr algn="ctr"/>
            <a:r>
              <a:rPr lang="en-US" sz="2400" dirty="0">
                <a:latin typeface="Abadi Extra Light" panose="020B0204020104020204" pitchFamily="34" charset="0"/>
              </a:rPr>
              <a:t>Nearly all show you what you </a:t>
            </a:r>
            <a:r>
              <a:rPr lang="en-US" sz="2400" b="1" dirty="0">
                <a:latin typeface="Abadi Extra Light" panose="020B0204020104020204" pitchFamily="34" charset="0"/>
              </a:rPr>
              <a:t>have done </a:t>
            </a:r>
            <a:r>
              <a:rPr lang="en-US" sz="2400" dirty="0">
                <a:latin typeface="Abadi Extra Light" panose="020B0204020104020204" pitchFamily="34" charset="0"/>
              </a:rPr>
              <a:t>rather than what you </a:t>
            </a:r>
            <a:r>
              <a:rPr lang="en-US" sz="2400" b="1" dirty="0">
                <a:latin typeface="Abadi Extra Light" panose="020B0204020104020204" pitchFamily="34" charset="0"/>
              </a:rPr>
              <a:t>should do </a:t>
            </a:r>
            <a:r>
              <a:rPr lang="en-US" sz="2400" dirty="0">
                <a:latin typeface="Abadi Extra Light" panose="020B0204020104020204" pitchFamily="34" charset="0"/>
              </a:rPr>
              <a:t>to prevent or treat disease.</a:t>
            </a:r>
          </a:p>
        </p:txBody>
      </p:sp>
      <p:pic>
        <p:nvPicPr>
          <p:cNvPr id="3074" name="Picture 2" descr="Health Dashboard designs, themes, templates and downloadable graphic  elements on Dribbble">
            <a:extLst>
              <a:ext uri="{FF2B5EF4-FFF2-40B4-BE49-F238E27FC236}">
                <a16:creationId xmlns:a16="http://schemas.microsoft.com/office/drawing/2014/main" id="{F2BE15C9-27DE-4E02-AAF5-E6A4874C7B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923" r="7961"/>
          <a:stretch/>
        </p:blipFill>
        <p:spPr bwMode="auto">
          <a:xfrm>
            <a:off x="8685304" y="4576843"/>
            <a:ext cx="3506696" cy="25739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BA711A-DC93-47FD-ABE3-7B53924F6C3C}"/>
              </a:ext>
            </a:extLst>
          </p:cNvPr>
          <p:cNvSpPr txBox="1"/>
          <p:nvPr/>
        </p:nvSpPr>
        <p:spPr>
          <a:xfrm>
            <a:off x="-2" y="2847039"/>
            <a:ext cx="12192000" cy="923330"/>
          </a:xfrm>
          <a:prstGeom prst="rect">
            <a:avLst/>
          </a:prstGeom>
          <a:noFill/>
        </p:spPr>
        <p:txBody>
          <a:bodyPr wrap="square">
            <a:spAutoFit/>
          </a:bodyPr>
          <a:lstStyle/>
          <a:p>
            <a:pPr algn="ctr"/>
            <a:r>
              <a:rPr lang="en-US" sz="5400" dirty="0">
                <a:latin typeface="Abadi Extra Light" panose="020B0204020104020204" pitchFamily="34" charset="0"/>
              </a:rPr>
              <a:t>Result: Thousands of Dashboards</a:t>
            </a:r>
          </a:p>
        </p:txBody>
      </p:sp>
    </p:spTree>
    <p:extLst>
      <p:ext uri="{BB962C8B-B14F-4D97-AF65-F5344CB8AC3E}">
        <p14:creationId xmlns:p14="http://schemas.microsoft.com/office/powerpoint/2010/main" val="379151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0" y="223838"/>
            <a:ext cx="10058400" cy="923925"/>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6553200" y="1473200"/>
            <a:ext cx="5638800" cy="462756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552238" y="6272213"/>
            <a:ext cx="639762" cy="365125"/>
          </a:xfrm>
          <a:prstGeom prst="rect">
            <a:avLst/>
          </a:prstGeom>
        </p:spPr>
        <p:txBody>
          <a:bodyPr/>
          <a:lstStyle/>
          <a:p>
            <a:fld id="{56B94691-C232-4A58-B9B3-FDBF2CC856FE}" type="slidenum">
              <a:rPr lang="en-US" smtClean="0"/>
              <a:t>32</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33</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34</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dirty="0"/>
              <a:t>Just Figuring Out What </a:t>
            </a:r>
            <a:br>
              <a:rPr lang="en-US" sz="8000" dirty="0"/>
            </a:br>
            <a:r>
              <a:rPr lang="en-US" sz="8000" dirty="0"/>
              <a:t>We’re Doing Wrong</a:t>
            </a:r>
            <a:br>
              <a:rPr lang="en-US" sz="8000" dirty="0"/>
            </a:br>
            <a:r>
              <a:rPr lang="en-US" sz="8000" dirty="0"/>
              <a:t>Would Help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spTree>
    <p:extLst>
      <p:ext uri="{BB962C8B-B14F-4D97-AF65-F5344CB8AC3E}">
        <p14:creationId xmlns:p14="http://schemas.microsoft.com/office/powerpoint/2010/main" val="3822547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37</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2308324"/>
          </a:xfrm>
          <a:prstGeom prst="rect">
            <a:avLst/>
          </a:prstGeom>
          <a:noFill/>
        </p:spPr>
        <p:txBody>
          <a:bodyPr wrap="square" rtlCol="0">
            <a:spAutoFit/>
          </a:bodyPr>
          <a:lstStyle/>
          <a:p>
            <a:r>
              <a:rPr lang="en-US" sz="4800" dirty="0"/>
              <a:t>FDA and CDC Have Shockingly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38</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6600" dirty="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393897" y="2371024"/>
            <a:ext cx="2065599" cy="1843399"/>
          </a:xfrm>
          <a:prstGeom prst="rect">
            <a:avLst/>
          </a:prstGeom>
        </p:spPr>
      </p:pic>
    </p:spTree>
    <p:extLst>
      <p:ext uri="{BB962C8B-B14F-4D97-AF65-F5344CB8AC3E}">
        <p14:creationId xmlns:p14="http://schemas.microsoft.com/office/powerpoint/2010/main" val="31517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703385" y="944545"/>
            <a:ext cx="10460334" cy="4031873"/>
          </a:xfrm>
          <a:prstGeom prst="rect">
            <a:avLst/>
          </a:prstGeom>
          <a:noFill/>
        </p:spPr>
        <p:txBody>
          <a:bodyPr wrap="square" rtlCol="0">
            <a:spAutoFit/>
          </a:bodyPr>
          <a:lstStyle/>
          <a:p>
            <a:pPr algn="ctr"/>
            <a:r>
              <a:rPr lang="en-US" sz="12800" dirty="0">
                <a:latin typeface="Abadi" panose="020B0604020104020204" pitchFamily="34" charset="0"/>
              </a:rPr>
              <a:t>Why is this necessary?</a:t>
            </a:r>
          </a:p>
        </p:txBody>
      </p:sp>
    </p:spTree>
    <p:extLst>
      <p:ext uri="{BB962C8B-B14F-4D97-AF65-F5344CB8AC3E}">
        <p14:creationId xmlns:p14="http://schemas.microsoft.com/office/powerpoint/2010/main" val="2140266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21" name="Rectangle 7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22" name="Straight Connector 7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23" name="Rectangle 76">
            <a:extLst>
              <a:ext uri="{FF2B5EF4-FFF2-40B4-BE49-F238E27FC236}">
                <a16:creationId xmlns:a16="http://schemas.microsoft.com/office/drawing/2014/main" id="{9549EB89-5BFB-4E1E-AEEA-87C343D805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 r="3" b="3"/>
          <a:stretch/>
        </p:blipFill>
        <p:spPr bwMode="auto">
          <a:xfrm>
            <a:off x="633999" y="640080"/>
            <a:ext cx="6275667" cy="5577840"/>
          </a:xfrm>
          <a:prstGeom prst="rect">
            <a:avLst/>
          </a:prstGeom>
          <a:noFill/>
          <a:extLst>
            <a:ext uri="{909E8E84-426E-40DD-AFC4-6F175D3DCCD1}">
              <a14:hiddenFill xmlns:a14="http://schemas.microsoft.com/office/drawing/2010/main">
                <a:solidFill>
                  <a:srgbClr val="FFFFFF"/>
                </a:solidFill>
              </a14:hiddenFill>
            </a:ext>
          </a:extLst>
        </p:spPr>
      </p:pic>
      <p:sp>
        <p:nvSpPr>
          <p:cNvPr id="9224" name="Rectangle 78">
            <a:extLst>
              <a:ext uri="{FF2B5EF4-FFF2-40B4-BE49-F238E27FC236}">
                <a16:creationId xmlns:a16="http://schemas.microsoft.com/office/drawing/2014/main" id="{3D1FA295-BDF6-44B9-90C5-FE3E2CE35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319F49A-F929-4415-9F49-34B6D09D8CD5}"/>
              </a:ext>
            </a:extLst>
          </p:cNvPr>
          <p:cNvSpPr txBox="1"/>
          <p:nvPr/>
        </p:nvSpPr>
        <p:spPr>
          <a:xfrm>
            <a:off x="8096885"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a:solidFill>
                  <a:srgbClr val="FFFFFF"/>
                </a:solidFill>
                <a:latin typeface="+mj-lt"/>
                <a:ea typeface="+mj-ea"/>
                <a:cs typeface="+mj-cs"/>
              </a:rPr>
              <a:t>Health Explosion</a:t>
            </a:r>
          </a:p>
        </p:txBody>
      </p:sp>
      <p:sp>
        <p:nvSpPr>
          <p:cNvPr id="81" name="Rectangle 80">
            <a:extLst>
              <a:ext uri="{FF2B5EF4-FFF2-40B4-BE49-F238E27FC236}">
                <a16:creationId xmlns:a16="http://schemas.microsoft.com/office/drawing/2014/main" id="{81A36F1F-EEAE-48D1-A1FB-BD6FC8506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11030574" y="6459785"/>
            <a:ext cx="725557" cy="365125"/>
          </a:xfrm>
        </p:spPr>
        <p:txBody>
          <a:bodyPr vert="horz" lIns="91440" tIns="45720" rIns="91440" bIns="45720" rtlCol="0" anchor="ctr">
            <a:normAutofit/>
          </a:bodyPr>
          <a:lstStyle/>
          <a:p>
            <a:pPr defTabSz="914400">
              <a:spcAft>
                <a:spcPts val="600"/>
              </a:spcAft>
            </a:pPr>
            <a:fld id="{5AE1514C-5E56-4738-A1FF-4B1CFD2A3E36}" type="slidenum">
              <a:rPr lang="en-US" smtClean="0"/>
              <a:pPr defTabSz="914400">
                <a:spcAft>
                  <a:spcPts val="600"/>
                </a:spcAft>
              </a:pPr>
              <a:t>40</a:t>
            </a:fld>
            <a:endParaRPr lang="en-US"/>
          </a:p>
        </p:txBody>
      </p:sp>
    </p:spTree>
    <p:extLst>
      <p:ext uri="{BB962C8B-B14F-4D97-AF65-F5344CB8AC3E}">
        <p14:creationId xmlns:p14="http://schemas.microsoft.com/office/powerpoint/2010/main" val="628281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41</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42</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43</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44</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8" y="1997808"/>
            <a:ext cx="5326600" cy="3719704"/>
          </a:xfrm>
        </p:spPr>
        <p:txBody>
          <a:bodyPr>
            <a:noAutofit/>
          </a:bodyPr>
          <a:lstStyle/>
          <a:p>
            <a:pPr algn="l"/>
            <a:r>
              <a:rPr lang="en-US" sz="3600" b="1" cap="none" dirty="0">
                <a:solidFill>
                  <a:srgbClr val="000000"/>
                </a:solidFill>
                <a:latin typeface="Inter var"/>
              </a:rPr>
              <a:t>Conducted By 144,000 Physicians Through The Independent</a:t>
            </a:r>
            <a:br>
              <a:rPr lang="en-US" sz="3600" b="1" cap="none" dirty="0">
                <a:solidFill>
                  <a:srgbClr val="000000"/>
                </a:solidFill>
                <a:latin typeface="Inter var"/>
              </a:rPr>
            </a:br>
            <a:r>
              <a:rPr lang="en-US" sz="3600" b="1" cap="none" dirty="0">
                <a:solidFill>
                  <a:srgbClr val="000000"/>
                </a:solidFill>
                <a:latin typeface="Inter var"/>
              </a:rPr>
              <a:t>American Medical Association Voluntarily On Thousands Of Representative Patients</a:t>
            </a:r>
            <a:endParaRPr lang="en-US" sz="3600" cap="none" dirty="0"/>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45</a:t>
            </a:fld>
            <a:endParaRPr lang="en-US"/>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46</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47</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370" y="1922163"/>
            <a:ext cx="5992186" cy="2502355"/>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10313785" cy="830997"/>
          </a:xfrm>
          <a:prstGeom prst="rect">
            <a:avLst/>
          </a:prstGeom>
          <a:noFill/>
        </p:spPr>
        <p:txBody>
          <a:bodyPr wrap="none" rtlCol="0">
            <a:spAutoFit/>
          </a:bodyPr>
          <a:lstStyle/>
          <a:p>
            <a:r>
              <a:rPr lang="en-US" sz="4800" dirty="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89" name="Rectangle 10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90" name="Rectangle 10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391" name="Straight Connector 10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392" name="Rectangle 111">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100" b="1" i="0">
                <a:solidFill>
                  <a:schemeClr val="tx1">
                    <a:lumMod val="85000"/>
                    <a:lumOff val="15000"/>
                  </a:schemeClr>
                </a:solidFill>
                <a:effectLst/>
              </a:rPr>
              <a:t>Fewer</a:t>
            </a:r>
            <a:br>
              <a:rPr lang="en-US" sz="4100" b="1" i="0">
                <a:solidFill>
                  <a:schemeClr val="tx1">
                    <a:lumMod val="85000"/>
                    <a:lumOff val="15000"/>
                  </a:schemeClr>
                </a:solidFill>
                <a:effectLst/>
              </a:rPr>
            </a:br>
            <a:r>
              <a:rPr lang="en-US" sz="4100" b="1" i="0">
                <a:solidFill>
                  <a:schemeClr val="tx1">
                    <a:lumMod val="85000"/>
                    <a:lumOff val="15000"/>
                  </a:schemeClr>
                </a:solidFill>
                <a:effectLst/>
              </a:rPr>
              <a:t>New Life-Saving Treatments</a:t>
            </a:r>
            <a:br>
              <a:rPr lang="en-US" sz="4100" b="1" i="0">
                <a:solidFill>
                  <a:schemeClr val="tx1">
                    <a:lumMod val="85000"/>
                    <a:lumOff val="15000"/>
                  </a:schemeClr>
                </a:solidFill>
                <a:effectLst/>
              </a:rPr>
            </a:br>
            <a:r>
              <a:rPr lang="en-US" sz="4100" b="1" i="0">
                <a:solidFill>
                  <a:schemeClr val="tx1">
                    <a:lumMod val="85000"/>
                    <a:lumOff val="15000"/>
                  </a:schemeClr>
                </a:solidFill>
                <a:effectLst/>
              </a:rPr>
              <a:t>Slowed Growth in Lifespan</a:t>
            </a:r>
            <a:endParaRPr lang="en-US" sz="4100">
              <a:solidFill>
                <a:schemeClr val="tx1">
                  <a:lumMod val="85000"/>
                  <a:lumOff val="15000"/>
                </a:schemeClr>
              </a:solidFill>
            </a:endParaRPr>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561" y="640081"/>
            <a:ext cx="6853093" cy="5054156"/>
          </a:xfrm>
          <a:prstGeom prst="rect">
            <a:avLst/>
          </a:prstGeom>
          <a:noFill/>
          <a:extLst>
            <a:ext uri="{909E8E84-426E-40DD-AFC4-6F175D3DCCD1}">
              <a14:hiddenFill xmlns:a14="http://schemas.microsoft.com/office/drawing/2010/main">
                <a:solidFill>
                  <a:srgbClr val="FFFFFF"/>
                </a:solidFill>
              </a14:hiddenFill>
            </a:ext>
          </a:extLst>
        </p:spPr>
      </p:pic>
      <p:cxnSp>
        <p:nvCxnSpPr>
          <p:cNvPr id="13393" name="Straight Connector 113">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394" name="Rectangle 115">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395" name="Rectangle 117">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5AE1514C-5E56-4738-A1FF-4B1CFD2A3E36}" type="slidenum">
              <a:rPr lang="en-US" smtClean="0"/>
              <a:pPr defTabSz="914400">
                <a:spcAft>
                  <a:spcPts val="600"/>
                </a:spcAft>
              </a:pPr>
              <a:t>48</a:t>
            </a:fld>
            <a:endParaRPr lang="en-US"/>
          </a:p>
        </p:txBody>
      </p:sp>
    </p:spTree>
    <p:extLst>
      <p:ext uri="{BB962C8B-B14F-4D97-AF65-F5344CB8AC3E}">
        <p14:creationId xmlns:p14="http://schemas.microsoft.com/office/powerpoint/2010/main" val="1977497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49</a:t>
            </a:fld>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dirty="0">
                <a:solidFill>
                  <a:srgbClr val="FFFFFF"/>
                </a:solidFill>
                <a:latin typeface="+mj-lt"/>
                <a:ea typeface="+mj-ea"/>
                <a:cs typeface="+mj-cs"/>
              </a:rPr>
              <a:t>We’ve Seen a </a:t>
            </a:r>
            <a:r>
              <a:rPr lang="en-US" sz="6000" b="1" spc="-50" dirty="0">
                <a:solidFill>
                  <a:srgbClr val="FFFFFF"/>
                </a:solidFill>
                <a:latin typeface="+mj-lt"/>
                <a:ea typeface="+mj-ea"/>
                <a:cs typeface="+mj-cs"/>
              </a:rPr>
              <a:t>50X</a:t>
            </a:r>
            <a:r>
              <a:rPr lang="en-US" sz="6000" spc="-50" dirty="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dirty="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50</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51</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11" name="Rectangle 70">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2" name="Rectangle 72">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7479" y="643467"/>
            <a:ext cx="8417042" cy="50502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5AE1514C-5E56-4738-A1FF-4B1CFD2A3E36}" type="slidenum">
              <a:rPr lang="en-US" smtClean="0"/>
              <a:pPr>
                <a:spcAft>
                  <a:spcPts val="600"/>
                </a:spcAft>
              </a:pPr>
              <a:t>52</a:t>
            </a:fld>
            <a:endParaRPr lang="en-US"/>
          </a:p>
        </p:txBody>
      </p:sp>
    </p:spTree>
    <p:extLst>
      <p:ext uri="{BB962C8B-B14F-4D97-AF65-F5344CB8AC3E}">
        <p14:creationId xmlns:p14="http://schemas.microsoft.com/office/powerpoint/2010/main" val="1174829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53</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54</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55</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56</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dirty="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idx="1"/>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67</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68</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892925" y="484188"/>
            <a:ext cx="5299075" cy="1609725"/>
          </a:xfrm>
          <a:prstGeom prst="rect">
            <a:avLst/>
          </a:prstGeom>
          <a:ln>
            <a:noFill/>
          </a:ln>
        </p:spPr>
        <p:txBody>
          <a:bodyPr>
            <a:normAutofit fontScale="90000"/>
          </a:bodyPr>
          <a:lstStyle/>
          <a:p>
            <a:r>
              <a:rPr lang="en-US" sz="6000"/>
              <a:t>This is a solvable chemistry problem</a:t>
            </a:r>
          </a:p>
        </p:txBody>
      </p:sp>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892925" y="2120900"/>
            <a:ext cx="5299075" cy="4051300"/>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552238" y="6272213"/>
            <a:ext cx="639762" cy="365125"/>
          </a:xfrm>
          <a:prstGeom prst="rect">
            <a:avLst/>
          </a:prstGeom>
        </p:spPr>
        <p:txBody>
          <a:bodyPr>
            <a:normAutofit/>
          </a:bodyPr>
          <a:lstStyle/>
          <a:p>
            <a:pPr>
              <a:spcAft>
                <a:spcPts val="600"/>
              </a:spcAft>
            </a:pPr>
            <a:fld id="{56B94691-C232-4A58-B9B3-FDBF2CC856FE}" type="slidenum">
              <a:rPr lang="en-US"/>
              <a:pPr>
                <a:spcAft>
                  <a:spcPts val="600"/>
                </a:spcAft>
              </a:pPr>
              <a:t>69</a:t>
            </a:fld>
            <a:endParaRPr lang="en-US"/>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5" r="2" b="-919"/>
          <a:stretch/>
        </p:blipFill>
        <p:spPr bwMode="auto">
          <a:xfrm>
            <a:off x="93506" y="0"/>
            <a:ext cx="6066502" cy="71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9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dirty="0">
                <a:ln w="0"/>
                <a:solidFill>
                  <a:schemeClr val="tx1"/>
                </a:solidFill>
                <a:latin typeface="Abadi" panose="020B0604020104020204" pitchFamily="34" charset="0"/>
              </a:rPr>
              <a:t>Problem: Collaboration &amp; Data Sharing</a:t>
            </a:r>
          </a:p>
          <a:p>
            <a:pPr algn="ctr"/>
            <a:r>
              <a:rPr lang="en-US" sz="5400" dirty="0">
                <a:ln w="0"/>
                <a:latin typeface="Abadi" panose="020B0604020104020204" pitchFamily="34" charset="0"/>
              </a:rPr>
              <a:t>is</a:t>
            </a:r>
            <a:r>
              <a:rPr lang="en-US" sz="5400" b="0" cap="none" spc="0" dirty="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dirty="0">
                <a:latin typeface="Abadi Extra Light" panose="020B0204020104020204" pitchFamily="34" charset="0"/>
              </a:rPr>
              <a:t>We’re wasting </a:t>
            </a:r>
            <a:r>
              <a:rPr lang="en-US" sz="3600" b="1" dirty="0">
                <a:latin typeface="Abadi Extra Light" panose="020B0204020104020204" pitchFamily="34" charset="0"/>
              </a:rPr>
              <a:t>$157 billion </a:t>
            </a:r>
            <a:r>
              <a:rPr lang="en-US" sz="3600" dirty="0">
                <a:latin typeface="Abadi Extra Light" panose="020B0204020104020204" pitchFamily="34" charset="0"/>
              </a:rPr>
              <a:t>paying over </a:t>
            </a:r>
            <a:r>
              <a:rPr lang="en-US" sz="3600" b="1" dirty="0">
                <a:latin typeface="Abadi Extra Light" panose="020B0204020104020204" pitchFamily="34" charset="0"/>
              </a:rPr>
              <a:t>350,000</a:t>
            </a:r>
            <a:r>
              <a:rPr lang="en-US" sz="3600" dirty="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dirty="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0" y="309563"/>
            <a:ext cx="11380788" cy="1271587"/>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70</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655" y="1972162"/>
            <a:ext cx="6968097" cy="43006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dirty="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71</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72</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0" y="2273300"/>
            <a:ext cx="5627688" cy="1930400"/>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73</a:t>
            </a:fld>
            <a:endParaRPr lang="en-US"/>
          </a:p>
        </p:txBody>
      </p:sp>
    </p:spTree>
    <p:extLst>
      <p:ext uri="{BB962C8B-B14F-4D97-AF65-F5344CB8AC3E}">
        <p14:creationId xmlns:p14="http://schemas.microsoft.com/office/powerpoint/2010/main" val="217584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74</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1206500" y="220663"/>
            <a:ext cx="10985500" cy="1187450"/>
          </a:xfrm>
          <a:prstGeom prst="rect">
            <a:avLst/>
          </a:prstGeom>
        </p:spPr>
        <p:txBody>
          <a:bodyPr>
            <a:normAutofit/>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552238" y="6272213"/>
            <a:ext cx="639762" cy="365125"/>
          </a:xfrm>
          <a:prstGeom prst="rect">
            <a:avLst/>
          </a:prstGeom>
        </p:spPr>
        <p:txBody>
          <a:bodyPr/>
          <a:lstStyle/>
          <a:p>
            <a:fld id="{5AE1514C-5E56-4738-A1FF-4B1CFD2A3E36}" type="slidenum">
              <a:rPr lang="en-US" smtClean="0"/>
              <a:pPr/>
              <a:t>75</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479936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391886" y="482322"/>
            <a:ext cx="11559322" cy="6160026"/>
          </a:xfrm>
        </p:spPr>
        <p:txBody>
          <a:bodyPr>
            <a:normAutofit fontScale="90000"/>
          </a:bodyPr>
          <a:lstStyle/>
          <a:p>
            <a:pPr algn="ctr"/>
            <a:r>
              <a:rPr lang="en-US" sz="4900" dirty="0"/>
              <a:t>By accelerating the discovery of</a:t>
            </a:r>
            <a:br>
              <a:rPr lang="en-US" dirty="0"/>
            </a:br>
            <a:r>
              <a:rPr lang="en-US" dirty="0"/>
              <a:t>effective treatments </a:t>
            </a:r>
            <a:r>
              <a:rPr lang="en-US" sz="4000" dirty="0"/>
              <a:t>and</a:t>
            </a:r>
            <a:r>
              <a:rPr lang="en-US" dirty="0"/>
              <a:t> means of prevention </a:t>
            </a:r>
            <a:br>
              <a:rPr lang="en-US" dirty="0"/>
            </a:br>
            <a:r>
              <a:rPr lang="en-US" dirty="0"/>
              <a:t>you WILL be saving</a:t>
            </a:r>
            <a:br>
              <a:rPr lang="en-US" dirty="0"/>
            </a:br>
            <a:r>
              <a:rPr lang="en-US" sz="8800" dirty="0"/>
              <a:t>246 Million people </a:t>
            </a:r>
            <a:br>
              <a:rPr lang="en-US" dirty="0"/>
            </a:br>
            <a:r>
              <a:rPr lang="en-US" sz="4000" dirty="0"/>
              <a:t>from</a:t>
            </a:r>
            <a:br>
              <a:rPr lang="en-US" dirty="0"/>
            </a:br>
            <a:r>
              <a:rPr lang="en-US" sz="8900" dirty="0"/>
              <a:t>4,018,264,840 HOURS</a:t>
            </a:r>
            <a:br>
              <a:rPr lang="en-US" dirty="0"/>
            </a:br>
            <a:r>
              <a:rPr lang="en-US" dirty="0"/>
              <a:t>of Suffering Each Year</a:t>
            </a:r>
            <a:br>
              <a:rPr lang="en-US" dirty="0"/>
            </a:br>
            <a:br>
              <a:rPr lang="en-US" dirty="0"/>
            </a:br>
            <a:endParaRPr lang="en-US" dirty="0"/>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76</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idx="4294967295"/>
          </p:nvPr>
        </p:nvSpPr>
        <p:spPr>
          <a:xfrm>
            <a:off x="1219200" y="-3175"/>
            <a:ext cx="10972800" cy="825500"/>
          </a:xfrm>
          <a:prstGeom prst="rect">
            <a:avLst/>
          </a:prstGeo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dirty="0">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Utilities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dirty="0">
                <a:solidFill>
                  <a:srgbClr val="520741"/>
                </a:solidFill>
              </a:rPr>
              <a:t>Post-Revenue Costs</a:t>
            </a:r>
            <a:r>
              <a:rPr lang="en-US" sz="2533" dirty="0">
                <a:solidFill>
                  <a:srgbClr val="520741"/>
                </a:solidFill>
              </a:rPr>
              <a:t> </a:t>
            </a:r>
            <a:r>
              <a:rPr lang="en-US" sz="1333" dirty="0"/>
              <a:t>as % of Revenue</a:t>
            </a:r>
          </a:p>
          <a:p>
            <a:r>
              <a:rPr lang="en-US" sz="1333" dirty="0"/>
              <a:t>Traffic Acquisition Cost	 24%</a:t>
            </a:r>
          </a:p>
          <a:p>
            <a:r>
              <a:rPr lang="en-US" sz="1333" dirty="0"/>
              <a:t>Other Cost of Revenues 	14%</a:t>
            </a:r>
          </a:p>
          <a:p>
            <a:r>
              <a:rPr lang="en-US" sz="1333" dirty="0"/>
              <a:t>Research &amp; Development	13%</a:t>
            </a:r>
          </a:p>
          <a:p>
            <a:r>
              <a:rPr lang="en-US" sz="1333" dirty="0"/>
              <a:t>Sales &amp; Marketing	12%</a:t>
            </a:r>
          </a:p>
          <a:p>
            <a:r>
              <a:rPr lang="en-US" sz="1333" dirty="0"/>
              <a:t>General &amp; Administrative	8%</a:t>
            </a:r>
          </a:p>
          <a:p>
            <a:r>
              <a:rPr lang="en-US" sz="1333" b="1" dirty="0"/>
              <a:t>Total Variable Costs	71%</a:t>
            </a:r>
          </a:p>
        </p:txBody>
      </p:sp>
    </p:spTree>
    <p:extLst>
      <p:ext uri="{BB962C8B-B14F-4D97-AF65-F5344CB8AC3E}">
        <p14:creationId xmlns:p14="http://schemas.microsoft.com/office/powerpoint/2010/main" val="40451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dirty="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dirty="0">
                <a:latin typeface="Abadi Extra Light" panose="020B0204020104020204" pitchFamily="34" charset="0"/>
              </a:rPr>
              <a:t>Nearly all apps allow you to provide data and show you what you </a:t>
            </a:r>
            <a:r>
              <a:rPr lang="en-US" sz="4000" b="1" dirty="0">
                <a:latin typeface="Abadi Extra Light" panose="020B0204020104020204" pitchFamily="34" charset="0"/>
              </a:rPr>
              <a:t>have done </a:t>
            </a:r>
            <a:r>
              <a:rPr lang="en-US" sz="4000" dirty="0">
                <a:latin typeface="Abadi Extra Light" panose="020B0204020104020204" pitchFamily="34" charset="0"/>
              </a:rPr>
              <a:t>rather than what you </a:t>
            </a:r>
            <a:r>
              <a:rPr lang="en-US" sz="4000" b="1" dirty="0">
                <a:latin typeface="Abadi Extra Light" panose="020B0204020104020204" pitchFamily="34" charset="0"/>
              </a:rPr>
              <a:t>should do </a:t>
            </a:r>
            <a:r>
              <a:rPr lang="en-US" sz="4000" dirty="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dirty="0">
                <a:ln w="0"/>
                <a:solidFill>
                  <a:schemeClr val="tx1"/>
                </a:solidFill>
                <a:latin typeface="Abadi" panose="020B0604020104020204" pitchFamily="34" charset="0"/>
              </a:rPr>
              <a:t>Solution:</a:t>
            </a:r>
            <a:r>
              <a:rPr lang="en-US" sz="6000" b="0" cap="none" spc="0" dirty="0">
                <a:ln w="0"/>
                <a:solidFill>
                  <a:schemeClr val="tx1"/>
                </a:solidFill>
                <a:latin typeface="Abadi" panose="020B0604020104020204" pitchFamily="34" charset="0"/>
              </a:rPr>
              <a:t> </a:t>
            </a:r>
            <a:r>
              <a:rPr lang="en-US" sz="4000" b="0" cap="none" spc="0" dirty="0">
                <a:ln w="0"/>
                <a:solidFill>
                  <a:schemeClr val="tx1"/>
                </a:solidFill>
                <a:latin typeface="Abadi" panose="020B0604020104020204" pitchFamily="34" charset="0"/>
              </a:rPr>
              <a:t>Incentivize Open-Source Collaboration</a:t>
            </a:r>
            <a:endParaRPr lang="en-US" sz="2800" b="0" cap="none" spc="0" dirty="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dirty="0">
                <a:latin typeface="Abadi Extra Light" panose="020B0204020104020204" pitchFamily="34" charset="0"/>
              </a:rPr>
              <a:t>We can utilize a DAO as a vehicle to </a:t>
            </a:r>
            <a:r>
              <a:rPr lang="en-US" sz="4400" b="1" dirty="0">
                <a:latin typeface="Abadi Extra Light" panose="020B0204020104020204" pitchFamily="34" charset="0"/>
              </a:rPr>
              <a:t>reward</a:t>
            </a:r>
            <a:r>
              <a:rPr lang="en-US" sz="4400" dirty="0">
                <a:latin typeface="Abadi Extra Light" panose="020B0204020104020204" pitchFamily="34" charset="0"/>
              </a:rPr>
              <a:t> the creation of </a:t>
            </a:r>
            <a:r>
              <a:rPr lang="en-US" sz="4400" b="1" dirty="0">
                <a:latin typeface="Abadi Extra Light" panose="020B0204020104020204" pitchFamily="34" charset="0"/>
              </a:rPr>
              <a:t>public goods</a:t>
            </a:r>
            <a:r>
              <a:rPr lang="en-US" sz="4400" dirty="0">
                <a:latin typeface="Abadi Extra Light" panose="020B0204020104020204" pitchFamily="34" charset="0"/>
              </a:rPr>
              <a:t>. </a:t>
            </a:r>
          </a:p>
          <a:p>
            <a:pPr algn="ctr"/>
            <a:r>
              <a:rPr lang="en-US" sz="4400" dirty="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dirty="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2.4|8"/>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2.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ags/tag3.xml><?xml version="1.0" encoding="utf-8"?>
<p:tagLst xmlns:a="http://schemas.openxmlformats.org/drawingml/2006/main" xmlns:r="http://schemas.openxmlformats.org/officeDocument/2006/relationships" xmlns:p="http://schemas.openxmlformats.org/presentationml/2006/main">
  <p:tag name="TIMING" val="|1.5|1.1|3.7"/>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2.4|8"/>
</p:tagLst>
</file>

<file path=ppt/tags/tag6.xml><?xml version="1.0" encoding="utf-8"?>
<p:tagLst xmlns:a="http://schemas.openxmlformats.org/drawingml/2006/main" xmlns:r="http://schemas.openxmlformats.org/officeDocument/2006/relationships" xmlns:p="http://schemas.openxmlformats.org/presentationml/2006/main">
  <p:tag name="TIMING" val="|2.4|8"/>
</p:tagLst>
</file>

<file path=ppt/tags/tag7.xml><?xml version="1.0" encoding="utf-8"?>
<p:tagLst xmlns:a="http://schemas.openxmlformats.org/drawingml/2006/main" xmlns:r="http://schemas.openxmlformats.org/officeDocument/2006/relationships" xmlns:p="http://schemas.openxmlformats.org/presentationml/2006/main">
  <p:tag name="TIMING" val="|2.4|8"/>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0.7"/>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11303</TotalTime>
  <Words>9293</Words>
  <Application>Microsoft Office PowerPoint</Application>
  <PresentationFormat>Widescreen</PresentationFormat>
  <Paragraphs>854</Paragraphs>
  <Slides>78</Slides>
  <Notes>59</Notes>
  <HiddenSlides>0</HiddenSlides>
  <MMClips>3</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78</vt:i4>
      </vt:variant>
    </vt:vector>
  </HeadingPairs>
  <TitlesOfParts>
    <vt:vector size="100" baseType="lpstr">
      <vt:lpstr>Abadi</vt:lpstr>
      <vt:lpstr>Abadi Extra Light</vt:lpstr>
      <vt:lpstr>Agency FB</vt:lpstr>
      <vt:lpstr>Arial</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roboto</vt:lpstr>
      <vt:lpstr>Rockwell</vt:lpstr>
      <vt:lpstr>Rockwell Condensed</vt:lpstr>
      <vt:lpstr>Segoe UI Semibold</vt:lpstr>
      <vt:lpstr>Wingdings</vt:lpstr>
      <vt:lpstr>Retrospect</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Calculating Benefits of Clinical Research</vt:lpstr>
      <vt:lpstr>Calculating Benefits of Clinical Research</vt:lpstr>
      <vt:lpstr>$100K per Year Could hire 2 Researchers Shifting the time  of discovery forward 2 research years</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43</cp:revision>
  <dcterms:created xsi:type="dcterms:W3CDTF">2020-07-30T18:30:49Z</dcterms:created>
  <dcterms:modified xsi:type="dcterms:W3CDTF">2022-01-26T20:05:34Z</dcterms:modified>
</cp:coreProperties>
</file>